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F28"/>
    <a:srgbClr val="FFC301"/>
    <a:srgbClr val="19B8C9"/>
    <a:srgbClr val="FFC409"/>
    <a:srgbClr val="3B1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7" autoAdjust="0"/>
    <p:restoredTop sz="94660"/>
  </p:normalViewPr>
  <p:slideViewPr>
    <p:cSldViewPr>
      <p:cViewPr>
        <p:scale>
          <a:sx n="75" d="100"/>
          <a:sy n="75" d="100"/>
        </p:scale>
        <p:origin x="-171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2B5D2-15BA-4533-A397-6B3D8D40D6A5}" type="datetimeFigureOut">
              <a:rPr lang="lt-LT" smtClean="0"/>
              <a:t>2018.04.11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54683-463E-47C9-88DB-5B760B78EB5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714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dirty="0" smtClean="0"/>
              <a:t>Spustelėkite </a:t>
            </a:r>
            <a:r>
              <a:rPr kumimoji="0" lang="lt-LT" dirty="0" err="1" smtClean="0"/>
              <a:t>piktogr</a:t>
            </a:r>
            <a:r>
              <a:rPr kumimoji="0" lang="lt-LT" dirty="0" smtClean="0"/>
              <a:t>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966C10-BBE6-4A8E-8DC8-B8715C9E955A}" type="datetimeFigureOut">
              <a:rPr lang="lt-LT" smtClean="0"/>
              <a:t>2018.04.11</a:t>
            </a:fld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40CEDA-5E81-44C3-AC87-917BB5965EE2}" type="slidenum">
              <a:rPr lang="lt-LT" smtClean="0"/>
              <a:t>‹#›</a:t>
            </a:fld>
            <a:endParaRPr 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tar.lt/portal/lt/legalAct/585f9850c05211e688d0ed775a2e782a/xjiIXNtqau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-tar.lt/portal/lt/legalAct/TAR.8A39C83848CB/NsHTgjzxZH" TargetMode="External"/><Relationship Id="rId3" Type="http://schemas.openxmlformats.org/officeDocument/2006/relationships/hyperlink" Target="https://www.e-tar.lt/portal/lt/legalAct/TAR.08F2F39FF20B/NfoJWqrptE" TargetMode="External"/><Relationship Id="rId7" Type="http://schemas.openxmlformats.org/officeDocument/2006/relationships/hyperlink" Target="https://www.e-tar.lt/portal/lt/legalAct/TAR.E3A145C8DD49/eJlUgjbMYg" TargetMode="External"/><Relationship Id="rId2" Type="http://schemas.openxmlformats.org/officeDocument/2006/relationships/hyperlink" Target="https://www.e-tar.lt/portal/lt/legalAct/TAR.41242A108C0A/haXkFuMOW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-tar.lt/portal/lt/legalAct/TAR.5C63BB64A956/WpVgKVURtk" TargetMode="External"/><Relationship Id="rId5" Type="http://schemas.openxmlformats.org/officeDocument/2006/relationships/hyperlink" Target="https://www.e-tar.lt/portal/lt/legalAct/TAR.FF1083B528B7/YxKEwvxiRr" TargetMode="External"/><Relationship Id="rId10" Type="http://schemas.openxmlformats.org/officeDocument/2006/relationships/hyperlink" Target="https://www.e-tar.lt/portal/lt/legalAct/585f9850c05211e688d0ed775a2e782a/xjiIXNtqau" TargetMode="External"/><Relationship Id="rId4" Type="http://schemas.openxmlformats.org/officeDocument/2006/relationships/hyperlink" Target="https://www.e-tar.lt/portal/lt/legalAct/TAR.5D6D055CC00C/OfQRoJecOC" TargetMode="External"/><Relationship Id="rId9" Type="http://schemas.openxmlformats.org/officeDocument/2006/relationships/hyperlink" Target="https://www.e-tar.lt/portal/lt/legalAct/TAR.F31E79DEC55D/bQAUbzCAl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tar.lt/portal/lt/legalAct/TAR.41242A108C0A/haXkFuMOW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aza.net/assets/Uploads/Standards-and-policies/Standards-Accommodation-Care-2014-v2.pdf" TargetMode="Externa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e-tar.lt/portal/lt/legalAct/TAR.41242A108C0A/haXkFuMOW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etk.am.lt/portal/startPageForm.action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jovita\Desktop\one bird 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9" y="1631688"/>
            <a:ext cx="1199791" cy="102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jovita\Desktop\one bird 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76" y="1968632"/>
            <a:ext cx="806296" cy="69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918648" cy="259228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LEIDIMAI LAIKYTI NELAISV</a:t>
            </a:r>
            <a:r>
              <a:rPr lang="lt-LT" sz="32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ĖJE LAUKINIUS GYVŪNUS</a:t>
            </a:r>
            <a:br>
              <a:rPr lang="lt-LT" sz="32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</a:br>
            <a:r>
              <a:rPr lang="lt-LT" sz="2400" b="1" dirty="0" smtClean="0">
                <a:solidFill>
                  <a:srgbClr val="155F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Kokius dokumentus turiu pateikti ir į ką atkreipti dėmesį?</a:t>
            </a:r>
            <a:endParaRPr lang="lt-LT" sz="2400" b="1" dirty="0">
              <a:solidFill>
                <a:srgbClr val="155F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10242" name="Picture 2" descr="C:\Users\jovita\Desktop\Parro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67" y="4244285"/>
            <a:ext cx="3073524" cy="172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jovita\Desktop\de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94" y="4244285"/>
            <a:ext cx="3312368" cy="220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8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jovita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92897"/>
            <a:ext cx="5544615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lt-LT" sz="40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Nepamirškite</a:t>
            </a:r>
            <a:r>
              <a:rPr lang="en-US" sz="40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!</a:t>
            </a:r>
            <a:endParaRPr lang="lt-LT" sz="4000" b="1" dirty="0">
              <a:solidFill>
                <a:srgbClr val="155F28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>
                <a:solidFill>
                  <a:srgbClr val="155F28"/>
                </a:solidFill>
                <a:latin typeface="Garamond" panose="02020404030301010803" pitchFamily="18" charset="0"/>
              </a:rPr>
              <a:t>Tvora, kai jos įrengimas būtinas laikant laukinius gyvūnus, kuriems gavote leidimą </a:t>
            </a:r>
          </a:p>
          <a:p>
            <a:pPr marL="0" indent="0">
              <a:buNone/>
            </a:pPr>
            <a:r>
              <a:rPr lang="lt-LT" dirty="0" smtClean="0">
                <a:solidFill>
                  <a:srgbClr val="155F28"/>
                </a:solidFill>
                <a:latin typeface="Garamond" panose="02020404030301010803" pitchFamily="18" charset="0"/>
              </a:rPr>
              <a:t>– </a:t>
            </a:r>
            <a:r>
              <a:rPr lang="lt-LT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NESUDĖTINGAS STATINYS </a:t>
            </a:r>
            <a:r>
              <a:rPr lang="lt-LT" dirty="0" smtClean="0">
                <a:solidFill>
                  <a:srgbClr val="155F28"/>
                </a:solidFill>
                <a:latin typeface="Garamond" panose="02020404030301010803" pitchFamily="18" charset="0"/>
              </a:rPr>
              <a:t>– </a:t>
            </a:r>
            <a:endParaRPr lang="lt-LT" dirty="0">
              <a:solidFill>
                <a:srgbClr val="155F28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lt-LT" dirty="0" smtClean="0">
              <a:solidFill>
                <a:srgbClr val="155F28"/>
              </a:solidFill>
            </a:endParaRPr>
          </a:p>
          <a:p>
            <a:pPr marL="0" indent="0">
              <a:buNone/>
            </a:pPr>
            <a:endParaRPr lang="lt-LT" dirty="0" smtClean="0">
              <a:solidFill>
                <a:srgbClr val="155F28"/>
              </a:solidFill>
            </a:endParaRPr>
          </a:p>
          <a:p>
            <a:pPr marL="0" indent="0">
              <a:buNone/>
            </a:pPr>
            <a:endParaRPr lang="lt-LT" dirty="0">
              <a:solidFill>
                <a:srgbClr val="155F28"/>
              </a:solidFill>
            </a:endParaRPr>
          </a:p>
          <a:p>
            <a:pPr marL="0" indent="0">
              <a:buNone/>
            </a:pPr>
            <a:endParaRPr lang="lt-LT" dirty="0" smtClean="0">
              <a:solidFill>
                <a:srgbClr val="155F28"/>
              </a:solidFill>
            </a:endParaRPr>
          </a:p>
          <a:p>
            <a:pPr marL="0" indent="0">
              <a:buNone/>
            </a:pPr>
            <a:endParaRPr lang="lt-LT" dirty="0">
              <a:solidFill>
                <a:srgbClr val="155F28"/>
              </a:solidFill>
            </a:endParaRPr>
          </a:p>
          <a:p>
            <a:pPr marL="0" indent="0" algn="just">
              <a:buNone/>
            </a:pPr>
            <a:r>
              <a:rPr lang="lt-LT" sz="1700" b="1" cap="all" dirty="0" smtClean="0">
                <a:effectLst/>
                <a:latin typeface="Garamond" panose="02020404030301010803" pitchFamily="18" charset="0"/>
                <a:hlinkClick r:id="rId3"/>
              </a:rPr>
              <a:t>ATVEJAI, KADA PRIVALOMAS STATYBĄ LEIDŽIANTIS DOKUMENTAS naujo nesudėtingojo statinio statybai, rekonstravimui, statinio kapitaliniam ar paprastajam remontui</a:t>
            </a:r>
            <a:r>
              <a:rPr lang="lt-LT" sz="1700" b="1" cap="all" dirty="0" smtClean="0">
                <a:effectLst/>
                <a:latin typeface="Garamond" panose="02020404030301010803" pitchFamily="18" charset="0"/>
              </a:rPr>
              <a:t> </a:t>
            </a:r>
            <a:r>
              <a:rPr lang="lt-LT" sz="1700" dirty="0" smtClean="0">
                <a:effectLst/>
                <a:latin typeface="Garamond" panose="02020404030301010803" pitchFamily="18" charset="0"/>
              </a:rPr>
              <a:t>Statybos techninio reglamento STR 1.05.01:2017 „Statybą leidžiantys dokumentai. Statybos užbaigimas. Statybos sustabdymas. Savavališkos statybos padarinių šalinimas. Statybos pagal neteisėtai išduotą statybą leidžiantį dokumentą padarinių šalinimas“  3 priedas</a:t>
            </a:r>
          </a:p>
          <a:p>
            <a:pPr marL="0" indent="0">
              <a:buNone/>
            </a:pPr>
            <a:endParaRPr lang="lt-LT" sz="1700" dirty="0"/>
          </a:p>
        </p:txBody>
      </p:sp>
      <p:pic>
        <p:nvPicPr>
          <p:cNvPr id="9218" name="Picture 2" descr="C:\Users\jovita\Desktop\tvor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1"/>
            <a:ext cx="252028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8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008112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Informaciją parengė Aplinkos apsaugos agentūros Gyvosios gamtos leidimų skyrius</a:t>
            </a:r>
            <a:endParaRPr lang="lt-LT" sz="2400" b="1" dirty="0">
              <a:solidFill>
                <a:srgbClr val="155F28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24936" cy="47525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lt-LT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Skaidrėse pateikta informacija – informacinio pobūdžio</a:t>
            </a:r>
            <a:r>
              <a:rPr lang="lt-LT" sz="2000" dirty="0" smtClean="0">
                <a:latin typeface="Garamond" panose="02020404030301010803" pitchFamily="18" charset="0"/>
              </a:rPr>
              <a:t>, </a:t>
            </a:r>
            <a:r>
              <a:rPr lang="lt-LT" sz="2000" b="1" dirty="0" smtClean="0">
                <a:latin typeface="Garamond" panose="02020404030301010803" pitchFamily="18" charset="0"/>
              </a:rPr>
              <a:t>su tiksliais teisės aktų reikalavimais, aktualiais kreipiantis dėl leidimo laikyti laukinius gyvūnus nelaisvėje ir laikant laukinius gyvūnus nelaisvėje, galite susipažinti</a:t>
            </a:r>
            <a:r>
              <a:rPr lang="lt-LT" sz="2000" dirty="0" smtClean="0">
                <a:latin typeface="Garamond" panose="02020404030301010803" pitchFamily="18" charset="0"/>
              </a:rPr>
              <a:t>:</a:t>
            </a:r>
            <a:endParaRPr lang="lt-LT" sz="20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lt-LT" sz="2000" dirty="0" smtClean="0">
                <a:latin typeface="Garamond" panose="02020404030301010803" pitchFamily="18" charset="0"/>
                <a:hlinkClick r:id="rId2"/>
              </a:rPr>
              <a:t>Laukinių gyvūnų naudojimo taisyklėse, patvirtintose Lietuvos Respublikos aplinkos ministro ir Valstybinės maisto ir veterinarijos tarnybos direktoriaus 2011-06-30 įsakymu Nr</a:t>
            </a:r>
            <a:r>
              <a:rPr lang="lt-LT" sz="2000" dirty="0">
                <a:latin typeface="Garamond" panose="02020404030301010803" pitchFamily="18" charset="0"/>
                <a:hlinkClick r:id="rId2"/>
              </a:rPr>
              <a:t>. </a:t>
            </a:r>
            <a:r>
              <a:rPr lang="lt-LT" sz="2000" dirty="0" smtClean="0">
                <a:latin typeface="Garamond" panose="02020404030301010803" pitchFamily="18" charset="0"/>
                <a:hlinkClick r:id="rId2"/>
              </a:rPr>
              <a:t>D1-533/B1-310</a:t>
            </a:r>
            <a:endParaRPr lang="lt-LT" sz="20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lt-LT" sz="2000" dirty="0" smtClean="0">
                <a:latin typeface="Garamond" panose="02020404030301010803" pitchFamily="18" charset="0"/>
                <a:hlinkClick r:id="rId3"/>
              </a:rPr>
              <a:t>Lietuvos Respublikos laukinės gyvūnijos įstatyme</a:t>
            </a:r>
            <a:endParaRPr lang="lt-LT" sz="20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lt-LT" sz="20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lt-LT" sz="2000" dirty="0" smtClean="0">
                <a:latin typeface="Garamond" panose="02020404030301010803" pitchFamily="18" charset="0"/>
                <a:hlinkClick r:id="rId4"/>
              </a:rPr>
              <a:t>Lietuvos Respublikos miškų įstatyme</a:t>
            </a:r>
            <a:endParaRPr lang="lt-LT" sz="20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lt-LT" sz="2000" dirty="0" smtClean="0">
                <a:latin typeface="Garamond" panose="02020404030301010803" pitchFamily="18" charset="0"/>
                <a:hlinkClick r:id="rId5"/>
              </a:rPr>
              <a:t>Lietuvos Respublikos saugomų teritorijų įstatyme</a:t>
            </a:r>
            <a:endParaRPr lang="lt-LT" sz="20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lt-LT" sz="2000" dirty="0" smtClean="0">
                <a:latin typeface="Garamond" panose="02020404030301010803" pitchFamily="18" charset="0"/>
                <a:hlinkClick r:id="rId6"/>
              </a:rPr>
              <a:t>Specialiosiose žemės ir miško naudojimo sąlygose, patvirtintose Lietuvos Respublikos Vyriausybės 1992-05-12 nutarimu Nr. 343</a:t>
            </a:r>
            <a:endParaRPr lang="lt-LT" sz="20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lt-LT" sz="2000" dirty="0" smtClean="0">
                <a:latin typeface="Garamond" panose="02020404030301010803" pitchFamily="18" charset="0"/>
                <a:hlinkClick r:id="rId7"/>
              </a:rPr>
              <a:t>Konkrečių valstybės rinkliavos dydžių sąraše, patvirtintame </a:t>
            </a:r>
            <a:r>
              <a:rPr lang="lt-LT" sz="2000" dirty="0">
                <a:latin typeface="Garamond" panose="02020404030301010803" pitchFamily="18" charset="0"/>
                <a:hlinkClick r:id="rId7"/>
              </a:rPr>
              <a:t>Lietuvos Respublikos </a:t>
            </a:r>
            <a:r>
              <a:rPr lang="lt-LT" sz="2000" dirty="0" smtClean="0">
                <a:latin typeface="Garamond" panose="02020404030301010803" pitchFamily="18" charset="0"/>
                <a:hlinkClick r:id="rId7"/>
              </a:rPr>
              <a:t>Vyriausybės 2000-12-15 nutarimu Nr. 1458</a:t>
            </a:r>
            <a:endParaRPr lang="lt-LT" sz="20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lt-LT" sz="2000" dirty="0" smtClean="0">
                <a:latin typeface="Garamond" panose="02020404030301010803" pitchFamily="18" charset="0"/>
                <a:hlinkClick r:id="rId8"/>
              </a:rPr>
              <a:t>Lietuvos Respublikos civiliniame kodekse</a:t>
            </a:r>
            <a:endParaRPr lang="lt-LT" sz="20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lt-LT" sz="2000" dirty="0" smtClean="0">
                <a:latin typeface="Garamond" panose="02020404030301010803" pitchFamily="18" charset="0"/>
                <a:hlinkClick r:id="rId9"/>
              </a:rPr>
              <a:t>Lietuvos Respublikos statybų įstatyme</a:t>
            </a:r>
            <a:endParaRPr lang="lt-LT" sz="20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lt-LT" sz="2000" dirty="0" smtClean="0">
                <a:latin typeface="Garamond" panose="02020404030301010803" pitchFamily="18" charset="0"/>
                <a:hlinkClick r:id="rId10"/>
              </a:rPr>
              <a:t>Statybos techniniame reglamente STR 1.05.01:2017 „Statybą leidžiantys dokumentai. Statybos užbaigimas. Statybos sustabdymas. Savavališkos statybos padarinių šalinimas. Statybos pagal neteisėtai išduotą statybą leidžiantį dokumentą padarinių šalinimas“, patvirtintame </a:t>
            </a:r>
            <a:r>
              <a:rPr lang="lt-LT" sz="2000" dirty="0" smtClean="0">
                <a:effectLst/>
                <a:latin typeface="Garamond" panose="02020404030301010803" pitchFamily="18" charset="0"/>
                <a:hlinkClick r:id="rId10"/>
              </a:rPr>
              <a:t>Lietuvos Respublikos aplinkos ministro 2016-12-12 įsakymu Nr. D1-878</a:t>
            </a:r>
            <a:endParaRPr lang="lt-LT" sz="2000" dirty="0" smtClean="0">
              <a:effectLst/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lt-LT" sz="2000" dirty="0"/>
          </a:p>
          <a:p>
            <a:pPr marL="0" indent="0">
              <a:buNone/>
            </a:pP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38578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jovita\Desktop\Pasas pic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34146"/>
            <a:ext cx="316835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34481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600" dirty="0" smtClean="0">
                <a:solidFill>
                  <a:srgbClr val="155F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PRAŠYMAS</a:t>
            </a:r>
            <a:br>
              <a:rPr lang="lt-LT" sz="3600" dirty="0" smtClean="0">
                <a:solidFill>
                  <a:srgbClr val="155F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lt-LT" sz="2000" dirty="0" smtClean="0">
                <a:solidFill>
                  <a:srgbClr val="155F28"/>
                </a:solidFill>
                <a:latin typeface="Garamond" panose="02020404030301010803" pitchFamily="18" charset="0"/>
              </a:rPr>
              <a:t>ir</a:t>
            </a:r>
            <a:r>
              <a:rPr lang="lt-LT" sz="3600" dirty="0" smtClean="0">
                <a:solidFill>
                  <a:srgbClr val="155F28"/>
                </a:solidFill>
                <a:latin typeface="Garamond" panose="02020404030301010803" pitchFamily="18" charset="0"/>
              </a:rPr>
              <a:t/>
            </a:r>
            <a:br>
              <a:rPr lang="lt-LT" sz="3600" dirty="0" smtClean="0">
                <a:solidFill>
                  <a:srgbClr val="155F28"/>
                </a:solidFill>
                <a:latin typeface="Garamond" panose="02020404030301010803" pitchFamily="18" charset="0"/>
              </a:rPr>
            </a:br>
            <a:r>
              <a:rPr lang="lt-LT" sz="3600" dirty="0" smtClean="0">
                <a:solidFill>
                  <a:srgbClr val="155F28"/>
                </a:solidFill>
                <a:latin typeface="Garamond" panose="02020404030301010803" pitchFamily="18" charset="0"/>
              </a:rPr>
              <a:t>Asmens tapatybės dokumento kopija</a:t>
            </a:r>
            <a:endParaRPr lang="lt-LT" sz="3600" dirty="0">
              <a:solidFill>
                <a:srgbClr val="155F28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C:\Users\jovita\Desktop\Prasymo forma png.png">
            <a:hlinkClick r:id="rId3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0646" y="1600200"/>
            <a:ext cx="3860708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ovita\Desktop\map-backgroun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7188">
            <a:off x="-5958" y="2069385"/>
            <a:ext cx="3185186" cy="272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8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ovita\Desktop\Picture bird in cag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312368" cy="357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ovita\Desktop\4 priedo lenteles pavadinim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7297737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6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KUR LAIKYSITE LAUKINIUS GYVŪNUS?</a:t>
            </a:r>
            <a:endParaRPr lang="lt-LT" sz="3600" b="1" dirty="0">
              <a:solidFill>
                <a:srgbClr val="155F28"/>
              </a:solidFill>
              <a:latin typeface="Garamond" panose="02020404030301010803" pitchFamily="18" charset="0"/>
            </a:endParaRPr>
          </a:p>
        </p:txBody>
      </p:sp>
      <p:pic>
        <p:nvPicPr>
          <p:cNvPr id="3075" name="Picture 3" descr="D:\Nuotraukos\Foto\2014 birzelis\DSC_038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1554">
            <a:off x="4471933" y="1383669"/>
            <a:ext cx="2804318" cy="215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5275709"/>
            <a:ext cx="7488832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lt-LT" b="1" dirty="0" smtClean="0"/>
          </a:p>
          <a:p>
            <a:r>
              <a:rPr lang="lt-LT" sz="1600" b="1" dirty="0" smtClean="0"/>
              <a:t>Rekomenduojama:</a:t>
            </a:r>
          </a:p>
          <a:p>
            <a:r>
              <a:rPr lang="lt-LT" dirty="0" smtClean="0">
                <a:hlinkClick r:id="rId5"/>
              </a:rPr>
              <a:t>https://www.eaza.net/assets/Uploads/Standards-and-policies/Standards-Accommodation-Care-2014-v2.pdf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936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000" b="1" u="sng" dirty="0">
                <a:latin typeface="Garamond" panose="02020404030301010803" pitchFamily="18" charset="0"/>
                <a:hlinkClick r:id="rId2"/>
              </a:rPr>
              <a:t>Laukinių gyvūnų naudojimo taisyklių, patvirtintų Lietuvos Respublikos aplinkos ministro ir Valstybinės maisto ir veterinarijos tarnybos direktoriaus 2011-06-30 įsakymu Nr. D1-533/B1-310, 4 priedo</a:t>
            </a:r>
            <a:r>
              <a:rPr lang="lt-LT" sz="2000" b="1" dirty="0">
                <a:latin typeface="Garamond" panose="02020404030301010803" pitchFamily="18" charset="0"/>
              </a:rPr>
              <a:t> 1 </a:t>
            </a:r>
            <a:r>
              <a:rPr lang="lt-LT" sz="2000" b="1" dirty="0" smtClean="0">
                <a:latin typeface="Garamond" panose="02020404030301010803" pitchFamily="18" charset="0"/>
              </a:rPr>
              <a:t>lentelė</a:t>
            </a:r>
            <a:r>
              <a:rPr lang="lt-LT" sz="2000" dirty="0" smtClean="0">
                <a:latin typeface="Garamond" panose="02020404030301010803" pitchFamily="18" charset="0"/>
              </a:rPr>
              <a:t> </a:t>
            </a:r>
            <a:r>
              <a:rPr lang="lt-LT" sz="2000" b="1" dirty="0" smtClean="0">
                <a:latin typeface="Garamond" panose="02020404030301010803" pitchFamily="18" charset="0"/>
              </a:rPr>
              <a:t>Nelaisvėje </a:t>
            </a:r>
            <a:r>
              <a:rPr lang="lt-LT" sz="2000" b="1" dirty="0">
                <a:latin typeface="Garamond" panose="02020404030301010803" pitchFamily="18" charset="0"/>
              </a:rPr>
              <a:t>laikomų gyvūnų patalpų minimalūs dydžiai, m</a:t>
            </a:r>
            <a:r>
              <a:rPr lang="lt-LT" sz="2000" b="1" baseline="30000" dirty="0">
                <a:latin typeface="Garamond" panose="02020404030301010803" pitchFamily="18" charset="0"/>
              </a:rPr>
              <a:t>2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pic>
        <p:nvPicPr>
          <p:cNvPr id="4100" name="Picture 4" descr="C:\Users\jovita\Desktop\4 priedas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1556792"/>
            <a:ext cx="4285969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4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9313">
            <a:off x="3959483" y="4084775"/>
            <a:ext cx="3001441" cy="190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872208"/>
          </a:xfrm>
        </p:spPr>
        <p:txBody>
          <a:bodyPr>
            <a:noAutofit/>
          </a:bodyPr>
          <a:lstStyle/>
          <a:p>
            <a:pPr algn="ctr"/>
            <a:r>
              <a:rPr lang="lt-LT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5400">
                    <a:srgbClr val="FF0000"/>
                  </a:glow>
                </a:effectLst>
                <a:latin typeface="Garamond" panose="02020404030301010803" pitchFamily="18" charset="0"/>
              </a:rPr>
              <a:t>Vietos, kur laikysite laukinius gyvūnus</a:t>
            </a:r>
            <a:r>
              <a:rPr lang="lt-LT" sz="28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, nuosavybės (kitą valdymo teisę) patvirtinančių dokumentų kopijos</a:t>
            </a:r>
            <a:endParaRPr lang="lt-LT" sz="2800" b="1" dirty="0">
              <a:solidFill>
                <a:srgbClr val="155F28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80920" cy="44644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Blip>
                <a:blip r:embed="rId3"/>
              </a:buBlip>
            </a:pPr>
            <a:r>
              <a:rPr lang="lt-LT" sz="2800" b="1" dirty="0" smtClean="0">
                <a:latin typeface="Garamond" panose="02020404030301010803" pitchFamily="18" charset="0"/>
              </a:rPr>
              <a:t>Nekilnojamojo turto registro išrašas</a:t>
            </a:r>
          </a:p>
          <a:p>
            <a:pPr>
              <a:spcBef>
                <a:spcPts val="0"/>
              </a:spcBef>
              <a:buBlip>
                <a:blip r:embed="rId3"/>
              </a:buBlip>
            </a:pPr>
            <a:r>
              <a:rPr lang="lt-LT" sz="2800" dirty="0" smtClean="0">
                <a:latin typeface="Garamond" panose="02020404030301010803" pitchFamily="18" charset="0"/>
              </a:rPr>
              <a:t>Jei žemės sklypas (-ai) (statinys), kuriame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lt-LT" sz="2800" dirty="0" smtClean="0">
                <a:latin typeface="Garamond" panose="02020404030301010803" pitchFamily="18" charset="0"/>
              </a:rPr>
              <a:t>(-iuose) planuojate aptvarą, nėra Jūsų nuosavybė </a:t>
            </a:r>
            <a:r>
              <a:rPr lang="lt-LT" dirty="0" smtClean="0">
                <a:latin typeface="Garamond" panose="02020404030301010803" pitchFamily="18" charset="0"/>
              </a:rPr>
              <a:t>– </a:t>
            </a:r>
          </a:p>
          <a:p>
            <a:pPr marL="0" indent="0">
              <a:spcBef>
                <a:spcPts val="0"/>
              </a:spcBef>
              <a:buNone/>
            </a:pPr>
            <a:endParaRPr lang="lt-LT" dirty="0" smtClean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t-LT" sz="2800" b="1" dirty="0" smtClean="0">
                <a:latin typeface="Garamond" panose="02020404030301010803" pitchFamily="18" charset="0"/>
              </a:rPr>
              <a:t>Panaudos sutartis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lt-LT" sz="2800" b="1" dirty="0" smtClean="0">
                <a:latin typeface="Garamond" panose="02020404030301010803" pitchFamily="18" charset="0"/>
              </a:rPr>
              <a:t>Nuomos sutartis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lt-LT" sz="2800" dirty="0">
                <a:latin typeface="Garamond" panose="02020404030301010803" pitchFamily="18" charset="0"/>
              </a:rPr>
              <a:t>a</a:t>
            </a:r>
            <a:r>
              <a:rPr lang="lt-LT" sz="2800" dirty="0" smtClean="0">
                <a:latin typeface="Garamond" panose="02020404030301010803" pitchFamily="18" charset="0"/>
              </a:rPr>
              <a:t>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lt-LT" sz="2800" b="1" dirty="0" smtClean="0">
                <a:latin typeface="Garamond" panose="02020404030301010803" pitchFamily="18" charset="0"/>
              </a:rPr>
              <a:t>kitas </a:t>
            </a:r>
            <a:r>
              <a:rPr lang="en-US" sz="2800" b="1" dirty="0" smtClean="0">
                <a:latin typeface="Garamond" panose="02020404030301010803" pitchFamily="18" charset="0"/>
              </a:rPr>
              <a:t>ra</a:t>
            </a:r>
            <a:r>
              <a:rPr lang="lt-LT" sz="2800" b="1" dirty="0" smtClean="0">
                <a:latin typeface="Garamond" panose="02020404030301010803" pitchFamily="18" charset="0"/>
              </a:rPr>
              <a:t>šytinis susitarimas</a:t>
            </a:r>
          </a:p>
          <a:p>
            <a:pPr marL="0" indent="0">
              <a:spcBef>
                <a:spcPts val="0"/>
              </a:spcBef>
              <a:buNone/>
            </a:pPr>
            <a:endParaRPr lang="lt-LT" sz="2800" dirty="0" smtClean="0"/>
          </a:p>
          <a:p>
            <a:pPr>
              <a:spcBef>
                <a:spcPts val="0"/>
              </a:spcBef>
              <a:buBlip>
                <a:blip r:embed="rId3"/>
              </a:buBlip>
            </a:pPr>
            <a:r>
              <a:rPr lang="lt-LT" sz="28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Bendraturčių sutikimai</a:t>
            </a:r>
          </a:p>
          <a:p>
            <a:pPr marL="0" indent="0">
              <a:buNone/>
            </a:pPr>
            <a:endParaRPr lang="lt-LT" dirty="0"/>
          </a:p>
        </p:txBody>
      </p:sp>
      <p:cxnSp>
        <p:nvCxnSpPr>
          <p:cNvPr id="5" name="Lenkta jungtis 4"/>
          <p:cNvCxnSpPr/>
          <p:nvPr/>
        </p:nvCxnSpPr>
        <p:spPr>
          <a:xfrm>
            <a:off x="3347864" y="4149080"/>
            <a:ext cx="778062" cy="613248"/>
          </a:xfrm>
          <a:prstGeom prst="curvedConnector3">
            <a:avLst>
              <a:gd name="adj1" fmla="val 50000"/>
            </a:avLst>
          </a:prstGeom>
          <a:ln>
            <a:solidFill>
              <a:srgbClr val="19B8C9"/>
            </a:solidFill>
            <a:headEnd type="arrow"/>
            <a:tailEnd type="arrow"/>
          </a:ln>
          <a:effectLst>
            <a:outerShdw blurRad="50800" dist="50800" dir="5400000" algn="ctr" rotWithShape="0">
              <a:schemeClr val="tx2">
                <a:lumMod val="40000"/>
                <a:lumOff val="6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0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ovita\Desktop\ZSklypo schemos pv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63" y="2064649"/>
            <a:ext cx="4320480" cy="363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1800200"/>
          </a:xfrm>
        </p:spPr>
        <p:txBody>
          <a:bodyPr>
            <a:noAutofit/>
          </a:bodyPr>
          <a:lstStyle/>
          <a:p>
            <a:pPr algn="ctr"/>
            <a:r>
              <a:rPr lang="lt-LT" sz="28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Žemės sklypo ar sklypų (statinio, patalpų) planas (-ai) su numatomo įrengti aptvaro (įrenginio laukiniams gyvūnams laikyti) schema</a:t>
            </a:r>
            <a:endParaRPr lang="lt-LT" sz="2800" b="1" dirty="0">
              <a:solidFill>
                <a:srgbClr val="155F28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9" y="5752862"/>
            <a:ext cx="373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lt-LT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.PDF* .JPG*</a:t>
            </a:r>
            <a:endParaRPr lang="lt-LT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28" y="2141811"/>
            <a:ext cx="4238095" cy="3047619"/>
          </a:xfrm>
        </p:spPr>
      </p:pic>
    </p:spTree>
    <p:extLst>
      <p:ext uri="{BB962C8B-B14F-4D97-AF65-F5344CB8AC3E}">
        <p14:creationId xmlns:p14="http://schemas.microsoft.com/office/powerpoint/2010/main" val="128147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Jei vietoje, kurioje planuojate laikyti laukinius gyvūnus, yra:</a:t>
            </a:r>
            <a:endParaRPr lang="lt-LT" sz="3200" b="1" dirty="0">
              <a:solidFill>
                <a:srgbClr val="155F28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lt-LT" sz="3000" b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MIŠKAS</a:t>
            </a:r>
          </a:p>
          <a:p>
            <a:pPr marL="0" indent="0">
              <a:buNone/>
            </a:pPr>
            <a:r>
              <a:rPr lang="lt-LT" sz="2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Pateikite</a:t>
            </a:r>
          </a:p>
          <a:p>
            <a:pPr marL="0" indent="0">
              <a:buNone/>
            </a:pPr>
            <a:r>
              <a:rPr lang="lt-LT" sz="2200" b="1" dirty="0">
                <a:latin typeface="Garamond" panose="02020404030301010803" pitchFamily="18" charset="0"/>
              </a:rPr>
              <a:t>s</a:t>
            </a:r>
            <a:r>
              <a:rPr lang="lt-LT" sz="2200" b="1" dirty="0" smtClean="0">
                <a:latin typeface="Garamond" panose="02020404030301010803" pitchFamily="18" charset="0"/>
              </a:rPr>
              <a:t>avivaldybės vykdomosios </a:t>
            </a:r>
          </a:p>
          <a:p>
            <a:pPr marL="0" indent="0">
              <a:buNone/>
            </a:pPr>
            <a:r>
              <a:rPr lang="lt-LT" sz="2200" b="1" dirty="0" smtClean="0">
                <a:latin typeface="Garamond" panose="02020404030301010803" pitchFamily="18" charset="0"/>
              </a:rPr>
              <a:t>institucijos sprendimą apriboti fizinių asmenų lankymąsi miško teritorijoje, kurioje planuojamas aptvaras</a:t>
            </a:r>
            <a:endParaRPr lang="lt-LT" sz="2400" b="1" dirty="0" smtClean="0"/>
          </a:p>
          <a:p>
            <a:pPr>
              <a:buBlip>
                <a:blip r:embed="rId2"/>
              </a:buBlip>
            </a:pPr>
            <a:r>
              <a:rPr lang="lt-LT" sz="3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VANDENS TELKINYS</a:t>
            </a:r>
            <a:endParaRPr lang="lt-LT" sz="3000" b="1" dirty="0">
              <a:solidFill>
                <a:srgbClr val="00B0F0"/>
              </a:solidFill>
              <a:latin typeface="Garamond" panose="02020404030301010803" pitchFamily="18" charset="0"/>
              <a:hlinkClick r:id="rId3"/>
            </a:endParaRPr>
          </a:p>
          <a:p>
            <a:pPr marL="0" indent="0">
              <a:buNone/>
            </a:pPr>
            <a:endParaRPr lang="lt-LT" sz="2000" b="1" dirty="0" smtClean="0">
              <a:latin typeface="Garamond" panose="02020404030301010803" pitchFamily="18" charset="0"/>
              <a:hlinkClick r:id="rId3"/>
            </a:endParaRPr>
          </a:p>
          <a:p>
            <a:pPr marL="0" indent="0">
              <a:buNone/>
            </a:pPr>
            <a:endParaRPr lang="lt-LT" sz="2000" b="1" dirty="0">
              <a:latin typeface="Garamond" panose="02020404030301010803" pitchFamily="18" charset="0"/>
              <a:hlinkClick r:id="rId3"/>
            </a:endParaRPr>
          </a:p>
          <a:p>
            <a:pPr marL="0" indent="0">
              <a:buNone/>
            </a:pPr>
            <a:r>
              <a:rPr lang="lt-LT" sz="2000" b="1" dirty="0" smtClean="0">
                <a:solidFill>
                  <a:srgbClr val="00B0F0"/>
                </a:solidFill>
                <a:latin typeface="Garamond" panose="02020404030301010803" pitchFamily="18" charset="0"/>
                <a:hlinkClick r:id="rId3"/>
              </a:rPr>
              <a:t>Lietuvos Respublikos upių, ežerų ir tvenkinių kadastras (UETK)</a:t>
            </a:r>
            <a:endParaRPr lang="lt-LT" sz="2000" b="1" dirty="0" smtClean="0">
              <a:solidFill>
                <a:srgbClr val="00B0F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lt-L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tx2">
                      <a:alpha val="43000"/>
                    </a:schemeClr>
                  </a:outerShdw>
                </a:effectLst>
                <a:latin typeface="Garamond" panose="02020404030301010803" pitchFamily="18" charset="0"/>
              </a:rPr>
              <a:t>DRAUDŽIAMA</a:t>
            </a:r>
            <a:r>
              <a:rPr lang="lt-LT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lt-LT" sz="2000" b="1" dirty="0" smtClean="0">
                <a:latin typeface="Garamond" panose="02020404030301010803" pitchFamily="18" charset="0"/>
              </a:rPr>
              <a:t>tverti tvoras (kliudyti pakrante eiti asmenims): </a:t>
            </a:r>
          </a:p>
          <a:p>
            <a:pPr marL="0" indent="0">
              <a:buNone/>
            </a:pPr>
            <a:r>
              <a:rPr lang="lt-LT" sz="2000" b="1" dirty="0" smtClean="0">
                <a:latin typeface="Garamond" panose="02020404030301010803" pitchFamily="18" charset="0"/>
              </a:rPr>
              <a:t>pakrančių apsaugos juostoje;</a:t>
            </a:r>
          </a:p>
          <a:p>
            <a:pPr marL="0" indent="0">
              <a:buNone/>
            </a:pPr>
            <a:r>
              <a:rPr lang="lt-LT" sz="2000" b="1" dirty="0" smtClean="0">
                <a:effectLst/>
                <a:latin typeface="Garamond" panose="02020404030301010803" pitchFamily="18" charset="0"/>
              </a:rPr>
              <a:t>5 metrų atstumu nuo vandens telkinio kranto (esant vidutiniam vandens lygiui</a:t>
            </a:r>
            <a:r>
              <a:rPr lang="lt-LT" sz="2000" dirty="0" smtClean="0">
                <a:effectLst/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lt-LT" sz="3000" b="1" dirty="0" smtClean="0">
                <a:solidFill>
                  <a:srgbClr val="FFC409"/>
                </a:solidFill>
                <a:latin typeface="Garamond" panose="02020404030301010803" pitchFamily="18" charset="0"/>
              </a:rPr>
              <a:t>KELIO (TAKO) SERVITUTAS</a:t>
            </a:r>
          </a:p>
          <a:p>
            <a:pPr marL="0" indent="0">
              <a:buNone/>
            </a:pPr>
            <a:r>
              <a:rPr lang="lt-LT" sz="19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Užtikrinkite</a:t>
            </a:r>
            <a:r>
              <a:rPr lang="lt-LT" sz="1900" b="1" dirty="0" smtClean="0">
                <a:latin typeface="Garamond" panose="02020404030301010803" pitchFamily="18" charset="0"/>
              </a:rPr>
              <a:t> galimybes tinkamai naudoti kitus žemės sklypus</a:t>
            </a:r>
            <a:r>
              <a:rPr lang="lt-LT" sz="1900" b="1" dirty="0">
                <a:latin typeface="Garamond" panose="02020404030301010803" pitchFamily="18" charset="0"/>
              </a:rPr>
              <a:t> </a:t>
            </a:r>
            <a:r>
              <a:rPr lang="lt-LT" sz="1900" b="1" dirty="0" smtClean="0">
                <a:latin typeface="Garamond" panose="02020404030301010803" pitchFamily="18" charset="0"/>
              </a:rPr>
              <a:t>– neužtverkite kelių</a:t>
            </a:r>
            <a:r>
              <a:rPr lang="en-US" sz="1900" b="1" dirty="0" smtClean="0">
                <a:latin typeface="Garamond" panose="02020404030301010803" pitchFamily="18" charset="0"/>
              </a:rPr>
              <a:t>!</a:t>
            </a:r>
            <a:endParaRPr lang="lt-LT" sz="1900" b="1" dirty="0"/>
          </a:p>
        </p:txBody>
      </p:sp>
      <p:pic>
        <p:nvPicPr>
          <p:cNvPr id="7170" name="Picture 2" descr="C:\Users\jovita\Desktop\Fore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62924"/>
            <a:ext cx="3456384" cy="112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2017 spalis_tvanas\DSC_041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2918982"/>
            <a:ext cx="2160239" cy="128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1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859216" cy="280831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lt-LT" sz="40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/>
            </a:r>
            <a:br>
              <a:rPr lang="lt-LT" sz="40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</a:br>
            <a:r>
              <a:rPr lang="lt-LT" sz="31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Nurodytus dokumentus </a:t>
            </a:r>
            <a:br>
              <a:rPr lang="lt-LT" sz="31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</a:br>
            <a:r>
              <a:rPr lang="lt-LT" sz="31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pateikite </a:t>
            </a:r>
            <a:br>
              <a:rPr lang="lt-LT" sz="31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</a:br>
            <a:r>
              <a:rPr lang="lt-LT" sz="22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Aplinkos </a:t>
            </a:r>
            <a:r>
              <a:rPr lang="lt-LT" sz="22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apsaugos </a:t>
            </a:r>
            <a:r>
              <a:rPr lang="lt-LT" sz="22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agentūrai</a:t>
            </a:r>
            <a:br>
              <a:rPr lang="lt-LT" sz="22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lt-LT" sz="2200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Elektroniniu paštu </a:t>
            </a:r>
            <a:br>
              <a:rPr lang="lt-LT" sz="2200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lt-LT" sz="22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aaa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@</a:t>
            </a:r>
            <a:r>
              <a:rPr lang="en-US" sz="2200" b="1" dirty="0" err="1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aaa.am.lt</a:t>
            </a:r>
            <a:r>
              <a:rPr lang="lt-LT" sz="2200" dirty="0" smtClean="0"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  <a:cs typeface="Arial" panose="020B0604020202020204" pitchFamily="34" charset="0"/>
              </a:rPr>
              <a:t/>
            </a:r>
            <a:br>
              <a:rPr lang="lt-LT" sz="2200" dirty="0" smtClean="0"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  <a:cs typeface="Arial" panose="020B0604020202020204" pitchFamily="34" charset="0"/>
              </a:rPr>
            </a:br>
            <a:r>
              <a:rPr lang="lt-LT" sz="2200" dirty="0" smtClean="0"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arba paštu</a:t>
            </a:r>
            <a:r>
              <a:rPr lang="lt-LT" sz="2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lt-LT" sz="2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lt-LT" sz="22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A.Juozapavičiaus g. 9, 09311, </a:t>
            </a:r>
            <a:r>
              <a:rPr lang="lt-LT" sz="2200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Vilnius</a:t>
            </a:r>
            <a:r>
              <a:rPr lang="lt-LT" sz="3100" b="1" dirty="0">
                <a:solidFill>
                  <a:srgbClr val="155F28"/>
                </a:solidFill>
                <a:latin typeface="Garamond" panose="02020404030301010803" pitchFamily="18" charset="0"/>
              </a:rPr>
              <a:t/>
            </a:r>
            <a:br>
              <a:rPr lang="lt-LT" sz="3100" b="1" dirty="0">
                <a:solidFill>
                  <a:srgbClr val="155F28"/>
                </a:solidFill>
                <a:latin typeface="Garamond" panose="02020404030301010803" pitchFamily="18" charset="0"/>
              </a:rPr>
            </a:br>
            <a:r>
              <a:rPr lang="lt-LT" sz="31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ir truputį palaukite...</a:t>
            </a:r>
            <a:endParaRPr lang="lt-LT" sz="3100" b="1" dirty="0">
              <a:solidFill>
                <a:srgbClr val="155F28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C:\Users\jovita\Desktop\coolest-sand-clock-cartoon-freeware-sand-clock-wallpaper-sand-clock-cartoo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68" y="3352552"/>
            <a:ext cx="1418603" cy="212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3284984"/>
            <a:ext cx="5832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20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Per 20 darbo dienų </a:t>
            </a:r>
            <a:r>
              <a:rPr lang="lt-LT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APLINKOS APSAUGOS AGENTŪROS SPECIALISTAI</a:t>
            </a:r>
            <a:r>
              <a:rPr lang="lt-LT" dirty="0" smtClean="0">
                <a:solidFill>
                  <a:srgbClr val="155F28"/>
                </a:solidFill>
                <a:latin typeface="Garamond" panose="02020404030301010803" pitchFamily="18" charset="0"/>
              </a:rPr>
              <a:t> </a:t>
            </a:r>
            <a:r>
              <a:rPr lang="lt-LT" sz="2000" dirty="0" smtClean="0">
                <a:solidFill>
                  <a:srgbClr val="155F28"/>
                </a:solidFill>
                <a:latin typeface="Garamond" panose="02020404030301010803" pitchFamily="18" charset="0"/>
              </a:rPr>
              <a:t>patikrins Jūsų </a:t>
            </a:r>
            <a:r>
              <a:rPr lang="lt-LT" sz="2000" dirty="0" smtClean="0">
                <a:solidFill>
                  <a:srgbClr val="155F28"/>
                </a:solidFill>
                <a:latin typeface="Garamond" panose="02020404030301010803" pitchFamily="18" charset="0"/>
              </a:rPr>
              <a:t>prašymo duomenis, </a:t>
            </a:r>
            <a:r>
              <a:rPr lang="lt-LT" sz="2000" dirty="0" smtClean="0">
                <a:solidFill>
                  <a:srgbClr val="155F28"/>
                </a:solidFill>
                <a:latin typeface="Garamond" panose="02020404030301010803" pitchFamily="18" charset="0"/>
              </a:rPr>
              <a:t>suderins su suinteresuotomis institucijomis, ar planuojama laukinių gyvūnų laikymo vieta ir sąlygos atitinka teisės aktų reikalavimus</a:t>
            </a:r>
            <a:endParaRPr lang="lt-LT" sz="2000" dirty="0">
              <a:solidFill>
                <a:srgbClr val="155F28"/>
              </a:solidFill>
              <a:latin typeface="Garamond" panose="02020404030301010803" pitchFamily="18" charset="0"/>
            </a:endParaRPr>
          </a:p>
        </p:txBody>
      </p:sp>
      <p:pic>
        <p:nvPicPr>
          <p:cNvPr id="1027" name="Picture 3" descr="C:\Users\jovita\Desktop\vet 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294" y="4912856"/>
            <a:ext cx="968332" cy="140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vita\Desktop\VST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486" y="5218800"/>
            <a:ext cx="1116125" cy="108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78997" y="543092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155F28"/>
                </a:solidFill>
              </a:rPr>
              <a:t>...</a:t>
            </a:r>
            <a:endParaRPr lang="lt-LT" dirty="0">
              <a:solidFill>
                <a:srgbClr val="155F28"/>
              </a:solidFill>
            </a:endParaRPr>
          </a:p>
        </p:txBody>
      </p:sp>
      <p:pic>
        <p:nvPicPr>
          <p:cNvPr id="1031" name="Picture 7" descr="C:\Users\jovita\Desktop\MealyFoolhardyHippopotamus-pos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530" y="1196752"/>
            <a:ext cx="3938934" cy="150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ovita\Desktop\AAA zenkla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852" y="5218800"/>
            <a:ext cx="1120441" cy="98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2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jovita\Desktop\leidim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00" y="2420888"/>
            <a:ext cx="3312368" cy="400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C:\Users\jovita\Desktop\cartoon-deer-8_Cu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3690"/>
            <a:ext cx="1334543" cy="225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4543" y="476672"/>
            <a:ext cx="69818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b="1" dirty="0">
                <a:solidFill>
                  <a:srgbClr val="155F28"/>
                </a:solidFill>
                <a:latin typeface="Garamond" panose="02020404030301010803" pitchFamily="18" charset="0"/>
              </a:rPr>
              <a:t>Jei dokumentų netrūksta ir jie tikslūs</a:t>
            </a:r>
            <a:r>
              <a:rPr lang="lt-LT" sz="2400" dirty="0">
                <a:solidFill>
                  <a:srgbClr val="155F28"/>
                </a:solidFill>
                <a:latin typeface="Garamond" panose="02020404030301010803" pitchFamily="18" charset="0"/>
              </a:rPr>
              <a:t>, gausite pranešimą dėl pareigos sumokėti </a:t>
            </a:r>
            <a:endParaRPr lang="lt-LT" sz="2400" dirty="0" smtClean="0">
              <a:solidFill>
                <a:srgbClr val="155F28"/>
              </a:solidFill>
              <a:latin typeface="Garamond" panose="02020404030301010803" pitchFamily="18" charset="0"/>
            </a:endParaRPr>
          </a:p>
          <a:p>
            <a:pPr algn="ctr"/>
            <a:r>
              <a:rPr lang="lt-LT" sz="24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valstybės rinkliavą (15 eurų) </a:t>
            </a:r>
          </a:p>
          <a:p>
            <a:pPr algn="ctr"/>
            <a:r>
              <a:rPr lang="lt-LT" sz="2400" dirty="0" smtClean="0">
                <a:solidFill>
                  <a:srgbClr val="155F28"/>
                </a:solidFill>
                <a:latin typeface="Garamond" panose="02020404030301010803" pitchFamily="18" charset="0"/>
              </a:rPr>
              <a:t>ir </a:t>
            </a:r>
          </a:p>
          <a:p>
            <a:pPr algn="ctr"/>
            <a:r>
              <a:rPr lang="en-US" sz="24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LEIDIMAS </a:t>
            </a:r>
            <a:r>
              <a:rPr lang="lt-LT" sz="24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jau </a:t>
            </a:r>
            <a:r>
              <a:rPr lang="en-US" sz="24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J</a:t>
            </a:r>
            <a:r>
              <a:rPr lang="lt-LT" sz="2400" b="1" dirty="0" smtClean="0">
                <a:solidFill>
                  <a:srgbClr val="155F28"/>
                </a:solidFill>
                <a:latin typeface="Garamond" panose="02020404030301010803" pitchFamily="18" charset="0"/>
              </a:rPr>
              <a:t>ūsų rankose </a:t>
            </a:r>
            <a:endParaRPr lang="lt-LT" sz="2400" b="1" dirty="0">
              <a:solidFill>
                <a:srgbClr val="155F28"/>
              </a:solidFill>
              <a:latin typeface="Garamond" panose="02020404030301010803" pitchFamily="18" charset="0"/>
            </a:endParaRPr>
          </a:p>
          <a:p>
            <a:endParaRPr lang="lt-LT" dirty="0"/>
          </a:p>
        </p:txBody>
      </p:sp>
      <p:pic>
        <p:nvPicPr>
          <p:cNvPr id="5" name="Picture 7" descr="C:\Users\jovita\Desktop\cartoon-deer-8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99300"/>
            <a:ext cx="1015390" cy="101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jovita\Desktop\cartoon-deer-8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774" y="4256251"/>
            <a:ext cx="1306835" cy="130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1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šdailintas">
  <a:themeElements>
    <a:clrScheme name="Išdailinta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šdailinta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šdailinta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518</TotalTime>
  <Words>499</Words>
  <Application>Microsoft Office PowerPoint</Application>
  <PresentationFormat>Demonstracija ekrane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Išdailintas</vt:lpstr>
      <vt:lpstr>LEIDIMAI LAIKYTI NELAISVĖJE LAUKINIUS GYVŪNUS Kokius dokumentus turiu pateikti ir į ką atkreipti dėmesį?</vt:lpstr>
      <vt:lpstr>PRAŠYMAS ir Asmens tapatybės dokumento kopija</vt:lpstr>
      <vt:lpstr>KUR LAIKYSITE LAUKINIUS GYVŪNUS?</vt:lpstr>
      <vt:lpstr>Laukinių gyvūnų naudojimo taisyklių, patvirtintų Lietuvos Respublikos aplinkos ministro ir Valstybinės maisto ir veterinarijos tarnybos direktoriaus 2011-06-30 įsakymu Nr. D1-533/B1-310, 4 priedo 1 lentelė Nelaisvėje laikomų gyvūnų patalpų minimalūs dydžiai, m2 </vt:lpstr>
      <vt:lpstr>Vietos, kur laikysite laukinius gyvūnus, nuosavybės (kitą valdymo teisę) patvirtinančių dokumentų kopijos</vt:lpstr>
      <vt:lpstr>Žemės sklypo ar sklypų (statinio, patalpų) planas (-ai) su numatomo įrengti aptvaro (įrenginio laukiniams gyvūnams laikyti) schema</vt:lpstr>
      <vt:lpstr>Jei vietoje, kurioje planuojate laikyti laukinius gyvūnus, yra:</vt:lpstr>
      <vt:lpstr> Nurodytus dokumentus  pateikite  Aplinkos apsaugos agentūrai Elektroniniu paštu  aaa@aaa.am.lt arba paštu A.Juozapavičiaus g. 9, 09311, Vilnius ir truputį palaukite...</vt:lpstr>
      <vt:lpstr>PowerPoint pristatymas</vt:lpstr>
      <vt:lpstr>Nepamirškite!</vt:lpstr>
      <vt:lpstr>Informaciją parengė Aplinkos apsaugos agentūros Gyvosios gamtos leidimų skyrius</vt:lpstr>
    </vt:vector>
  </TitlesOfParts>
  <Company>AAA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LEIDIMAI LAIKYTI NELAISVĖJE LAUKINIUS GYVŪNUS</dc:title>
  <dc:creator>Jovita Povilavičiūtė</dc:creator>
  <cp:lastModifiedBy>Jovita Povilavičiūtė</cp:lastModifiedBy>
  <cp:revision>85</cp:revision>
  <dcterms:created xsi:type="dcterms:W3CDTF">2018-03-20T06:42:12Z</dcterms:created>
  <dcterms:modified xsi:type="dcterms:W3CDTF">2018-04-11T13:07:58Z</dcterms:modified>
</cp:coreProperties>
</file>